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76" r:id="rId2"/>
    <p:sldId id="277" r:id="rId3"/>
    <p:sldId id="278" r:id="rId4"/>
    <p:sldId id="279" r:id="rId5"/>
    <p:sldId id="280" r:id="rId6"/>
  </p:sldIdLst>
  <p:sldSz cx="9144000" cy="5143500" type="screen16x9"/>
  <p:notesSz cx="7104063" cy="10234613"/>
  <p:embeddedFontLst>
    <p:embeddedFont>
      <p:font typeface="Quicksand" panose="020B0604020202020204" charset="0"/>
      <p:bold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4558">
          <p15:clr>
            <a:srgbClr val="A4A3A4"/>
          </p15:clr>
        </p15:guide>
        <p15:guide id="3" pos="88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iYVji9PhiuBKnt3JhweafQahSg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5EAE98-26C9-4B41-A41A-C202DCFA9BDB}">
  <a:tblStyle styleId="{ED5EAE98-26C9-4B41-A41A-C202DCFA9B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4E6"/>
          </a:solidFill>
        </a:fill>
      </a:tcStyle>
    </a:wholeTbl>
    <a:band1H>
      <a:tcTxStyle/>
      <a:tcStyle>
        <a:tcBdr/>
        <a:fill>
          <a:solidFill>
            <a:srgbClr val="D2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2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8F9705F-BEC8-469F-AFF9-8D8A5D2CB94F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AF4E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AF4E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inimized">
    <p:restoredLeft sz="14890" autoAdjust="0"/>
    <p:restoredTop sz="0" autoAdjust="0"/>
  </p:normalViewPr>
  <p:slideViewPr>
    <p:cSldViewPr snapToGrid="0">
      <p:cViewPr varScale="1">
        <p:scale>
          <a:sx n="36" d="100"/>
          <a:sy n="36" d="100"/>
        </p:scale>
        <p:origin x="3816" y="36"/>
      </p:cViewPr>
      <p:guideLst>
        <p:guide orient="horz" pos="2165"/>
        <p:guide pos="4558"/>
        <p:guide pos="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60" Type="http://schemas.openxmlformats.org/officeDocument/2006/relationships/viewProps" Target="viewProps.xml"/><Relationship Id="rId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1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3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4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5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0" lvl="1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0" lvl="2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0" lvl="3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0" lvl="4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0" lvl="5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0" lvl="6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0" lvl="7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0" lvl="8" indent="0" algn="r">
              <a:spcBef>
                <a:spcPts val="0"/>
              </a:spcBef>
              <a:buNone/>
              <a:defRPr sz="900" b="1" i="0" u="none" strike="noStrike" cap="none">
                <a:solidFill>
                  <a:srgbClr val="888888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2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4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marL="2743200" lvl="5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marL="3200400" lvl="6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body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57"/>
          <p:cNvSpPr txBox="1">
            <a:spLocks noGrp="1"/>
          </p:cNvSpPr>
          <p:nvPr>
            <p:ph type="body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50" name="Google Shape;50;p5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7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9"/>
          <p:cNvSpPr txBox="1"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0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marL="914400" lvl="1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marL="1828800" lvl="3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marL="2286000" lvl="4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marL="2743200" lvl="5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marL="3200400" lvl="6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marL="3657600" lvl="7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marL="4114800" lvl="8" indent="-228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1"/>
          <p:cNvSpPr/>
          <p:nvPr/>
        </p:nvSpPr>
        <p:spPr>
          <a:xfrm>
            <a:off x="0" y="0"/>
            <a:ext cx="9143999" cy="3342251"/>
          </a:xfrm>
          <a:prstGeom prst="rect">
            <a:avLst/>
          </a:prstGeom>
          <a:gradFill>
            <a:gsLst>
              <a:gs pos="0">
                <a:srgbClr val="F4F9FF"/>
              </a:gs>
              <a:gs pos="49000">
                <a:srgbClr val="F4F9F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21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>
                <a:latin typeface="Quicksand"/>
                <a:ea typeface="Quicksand"/>
                <a:cs typeface="Quicksand"/>
                <a:sym typeface="Quicksand"/>
              </a:rPr>
              <a:t>0</a:t>
            </a:fld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47" name="Google Shape;447;p21"/>
          <p:cNvSpPr/>
          <p:nvPr/>
        </p:nvSpPr>
        <p:spPr>
          <a:xfrm>
            <a:off x="34289" y="3112915"/>
            <a:ext cx="910970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>
                <a:solidFill>
                  <a:schemeClr val="accent3"/>
                </a:solidFill>
                <a:latin typeface="Quicksand"/>
                <a:ea typeface="Quicksand"/>
                <a:cs typeface="Quicksand"/>
                <a:sym typeface="Quicksand"/>
              </a:rPr>
              <a:t>Accompagnement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>
                <a:solidFill>
                  <a:srgbClr val="3F3F3F"/>
                </a:solidFill>
                <a:latin typeface="Quicksand"/>
                <a:ea typeface="Quicksand"/>
                <a:cs typeface="Quicksand"/>
                <a:sym typeface="Quicksand"/>
              </a:rPr>
              <a:t>DigitecAccess</a:t>
            </a:r>
            <a:endParaRPr sz="3300" b="1">
              <a:solidFill>
                <a:srgbClr val="3F3F3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448" name="Google Shape;448;p21"/>
          <p:cNvSpPr/>
          <p:nvPr/>
        </p:nvSpPr>
        <p:spPr>
          <a:xfrm rot="5400000">
            <a:off x="-2555952" y="2553259"/>
            <a:ext cx="5146194" cy="342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9" name="Google Shape;4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451" y="4337291"/>
            <a:ext cx="805659" cy="472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1" descr="Notifications DigitecAcc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1770" y="507821"/>
            <a:ext cx="4160460" cy="2631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2"/>
          <p:cNvSpPr/>
          <p:nvPr/>
        </p:nvSpPr>
        <p:spPr>
          <a:xfrm>
            <a:off x="-8048" y="0"/>
            <a:ext cx="9152048" cy="1030497"/>
          </a:xfrm>
          <a:prstGeom prst="rect">
            <a:avLst/>
          </a:prstGeom>
          <a:gradFill>
            <a:gsLst>
              <a:gs pos="0">
                <a:srgbClr val="F4F9FF"/>
              </a:gs>
              <a:gs pos="49000">
                <a:srgbClr val="F4F9F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1557071"/>
            <a:ext cx="5983018" cy="355804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458" name="Google Shape;458;p22"/>
          <p:cNvSpPr txBox="1"/>
          <p:nvPr/>
        </p:nvSpPr>
        <p:spPr>
          <a:xfrm>
            <a:off x="503801" y="953125"/>
            <a:ext cx="689273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Un logiciel qui interagit entre </a:t>
            </a:r>
            <a:r>
              <a:rPr lang="fr-FR" sz="1500">
                <a:solidFill>
                  <a:srgbClr val="68BF00"/>
                </a:solidFill>
                <a:latin typeface="Arial"/>
                <a:ea typeface="Arial"/>
                <a:cs typeface="Arial"/>
                <a:sym typeface="Arial"/>
              </a:rPr>
              <a:t>vos patients et votre plateforme DigitecPharma.</a:t>
            </a:r>
            <a:endParaRPr/>
          </a:p>
        </p:txBody>
      </p:sp>
      <p:sp>
        <p:nvSpPr>
          <p:cNvPr id="459" name="Google Shape;459;p22"/>
          <p:cNvSpPr/>
          <p:nvPr/>
        </p:nvSpPr>
        <p:spPr>
          <a:xfrm>
            <a:off x="0" y="0"/>
            <a:ext cx="55781" cy="5143500"/>
          </a:xfrm>
          <a:prstGeom prst="rect">
            <a:avLst/>
          </a:prstGeom>
          <a:solidFill>
            <a:srgbClr val="68B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2"/>
          <p:cNvSpPr txBox="1"/>
          <p:nvPr/>
        </p:nvSpPr>
        <p:spPr>
          <a:xfrm>
            <a:off x="27891" y="354874"/>
            <a:ext cx="592783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DigitecAccess (1/4)</a:t>
            </a:r>
            <a:endParaRPr/>
          </a:p>
        </p:txBody>
      </p:sp>
      <p:sp>
        <p:nvSpPr>
          <p:cNvPr id="461" name="Google Shape;461;p22"/>
          <p:cNvSpPr txBox="1"/>
          <p:nvPr/>
        </p:nvSpPr>
        <p:spPr>
          <a:xfrm>
            <a:off x="0" y="172121"/>
            <a:ext cx="668391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 i="0" u="none" strike="noStrike" cap="none">
                <a:solidFill>
                  <a:srgbClr val="68BF00"/>
                </a:solidFill>
                <a:latin typeface="Quicksand"/>
                <a:ea typeface="Quicksand"/>
                <a:cs typeface="Quicksand"/>
                <a:sym typeface="Quicksand"/>
              </a:rPr>
              <a:t>Couverture fonctionnelle</a:t>
            </a:r>
            <a:endParaRPr sz="1050" b="0" i="0" u="none" strike="noStrike" cap="none">
              <a:solidFill>
                <a:srgbClr val="68BF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62" name="Google Shape;46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5162" y="263036"/>
            <a:ext cx="888575" cy="36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3"/>
          <p:cNvSpPr/>
          <p:nvPr/>
        </p:nvSpPr>
        <p:spPr>
          <a:xfrm>
            <a:off x="-8048" y="0"/>
            <a:ext cx="9152048" cy="1030497"/>
          </a:xfrm>
          <a:prstGeom prst="rect">
            <a:avLst/>
          </a:prstGeom>
          <a:gradFill>
            <a:gsLst>
              <a:gs pos="0">
                <a:srgbClr val="F4F9FF"/>
              </a:gs>
              <a:gs pos="49000">
                <a:srgbClr val="F4F9F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2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469" name="Google Shape;469;p23"/>
          <p:cNvSpPr txBox="1"/>
          <p:nvPr/>
        </p:nvSpPr>
        <p:spPr>
          <a:xfrm>
            <a:off x="467544" y="1060016"/>
            <a:ext cx="8352928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lang="fr-F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 l’insertion d’une carte vitale d’un patient, </a:t>
            </a:r>
            <a:r>
              <a:rPr lang="fr-FR" sz="1400">
                <a:solidFill>
                  <a:srgbClr val="68BF00"/>
                </a:solidFill>
                <a:latin typeface="Arial"/>
                <a:ea typeface="Arial"/>
                <a:cs typeface="Arial"/>
                <a:sym typeface="Arial"/>
              </a:rPr>
              <a:t>DigitecAccess alerte et accompagne le pharmacien. </a:t>
            </a:r>
            <a:endParaRPr/>
          </a:p>
        </p:txBody>
      </p:sp>
      <p:pic>
        <p:nvPicPr>
          <p:cNvPr id="470" name="Google Shape;470;p23" descr="Une image contenant text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0030" y="2255143"/>
            <a:ext cx="2646295" cy="811176"/>
          </a:xfrm>
          <a:prstGeom prst="roundRect">
            <a:avLst>
              <a:gd name="adj" fmla="val 5852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1" name="Google Shape;471;p23"/>
          <p:cNvSpPr txBox="1"/>
          <p:nvPr/>
        </p:nvSpPr>
        <p:spPr>
          <a:xfrm>
            <a:off x="1641074" y="1656474"/>
            <a:ext cx="270146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Le patient n’est pas enregistré dans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 base DigitecPharma</a:t>
            </a:r>
            <a:endParaRPr sz="105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3"/>
          <p:cNvSpPr/>
          <p:nvPr/>
        </p:nvSpPr>
        <p:spPr>
          <a:xfrm>
            <a:off x="1236908" y="1656474"/>
            <a:ext cx="355254" cy="355254"/>
          </a:xfrm>
          <a:prstGeom prst="ellipse">
            <a:avLst/>
          </a:prstGeom>
          <a:solidFill>
            <a:srgbClr val="68B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3"/>
          <p:cNvSpPr txBox="1"/>
          <p:nvPr/>
        </p:nvSpPr>
        <p:spPr>
          <a:xfrm>
            <a:off x="1283186" y="1686374"/>
            <a:ext cx="2367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74" name="Google Shape;474;p23"/>
          <p:cNvSpPr/>
          <p:nvPr/>
        </p:nvSpPr>
        <p:spPr>
          <a:xfrm>
            <a:off x="4895627" y="1649241"/>
            <a:ext cx="355254" cy="355254"/>
          </a:xfrm>
          <a:prstGeom prst="ellipse">
            <a:avLst/>
          </a:prstGeom>
          <a:solidFill>
            <a:srgbClr val="5151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23"/>
          <p:cNvSpPr txBox="1"/>
          <p:nvPr/>
        </p:nvSpPr>
        <p:spPr>
          <a:xfrm>
            <a:off x="4948933" y="1686374"/>
            <a:ext cx="2367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pic>
        <p:nvPicPr>
          <p:cNvPr id="476" name="Google Shape;476;p23" descr="Une image contenant text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3255" y="2230108"/>
            <a:ext cx="2646295" cy="811176"/>
          </a:xfrm>
          <a:prstGeom prst="roundRect">
            <a:avLst>
              <a:gd name="adj" fmla="val 6506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7" name="Google Shape;477;p23"/>
          <p:cNvSpPr txBox="1"/>
          <p:nvPr/>
        </p:nvSpPr>
        <p:spPr>
          <a:xfrm>
            <a:off x="5343286" y="1633326"/>
            <a:ext cx="31122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Le patient a un RDV dans 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7 jours à venir</a:t>
            </a:r>
            <a:endParaRPr sz="105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23" descr="Une image contenant texte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90030" y="3997208"/>
            <a:ext cx="2646295" cy="819885"/>
          </a:xfrm>
          <a:prstGeom prst="roundRect">
            <a:avLst>
              <a:gd name="adj" fmla="val 9633"/>
            </a:avLst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9" name="Google Shape;479;p23"/>
          <p:cNvSpPr txBox="1"/>
          <p:nvPr/>
        </p:nvSpPr>
        <p:spPr>
          <a:xfrm>
            <a:off x="1591081" y="3437925"/>
            <a:ext cx="27514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Le patient a une échéance pour son</a:t>
            </a:r>
            <a:br>
              <a:rPr lang="fr-FR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premier entretien AVK</a:t>
            </a:r>
            <a:endParaRPr sz="105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23"/>
          <p:cNvSpPr/>
          <p:nvPr/>
        </p:nvSpPr>
        <p:spPr>
          <a:xfrm>
            <a:off x="1236908" y="3449088"/>
            <a:ext cx="355254" cy="355254"/>
          </a:xfrm>
          <a:prstGeom prst="ellipse">
            <a:avLst/>
          </a:prstGeom>
          <a:solidFill>
            <a:srgbClr val="5151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23"/>
          <p:cNvSpPr txBox="1"/>
          <p:nvPr/>
        </p:nvSpPr>
        <p:spPr>
          <a:xfrm>
            <a:off x="1281092" y="3480915"/>
            <a:ext cx="2367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82" name="Google Shape;482;p23"/>
          <p:cNvSpPr txBox="1"/>
          <p:nvPr/>
        </p:nvSpPr>
        <p:spPr>
          <a:xfrm>
            <a:off x="5320555" y="3433533"/>
            <a:ext cx="311229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Le patient a une ordonnance 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attente de renouvellement</a:t>
            </a:r>
            <a:endParaRPr sz="105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3"/>
          <p:cNvSpPr/>
          <p:nvPr/>
        </p:nvSpPr>
        <p:spPr>
          <a:xfrm>
            <a:off x="4895627" y="3433533"/>
            <a:ext cx="355254" cy="355254"/>
          </a:xfrm>
          <a:prstGeom prst="ellipse">
            <a:avLst/>
          </a:prstGeom>
          <a:solidFill>
            <a:srgbClr val="68B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23"/>
          <p:cNvSpPr txBox="1"/>
          <p:nvPr/>
        </p:nvSpPr>
        <p:spPr>
          <a:xfrm>
            <a:off x="4930539" y="3461119"/>
            <a:ext cx="2367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pic>
        <p:nvPicPr>
          <p:cNvPr id="485" name="Google Shape;485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2495" y="3992058"/>
            <a:ext cx="2683217" cy="825605"/>
          </a:xfrm>
          <a:prstGeom prst="roundRect">
            <a:avLst>
              <a:gd name="adj" fmla="val 4555"/>
            </a:avLst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6" name="Google Shape;486;p23"/>
          <p:cNvSpPr/>
          <p:nvPr/>
        </p:nvSpPr>
        <p:spPr>
          <a:xfrm>
            <a:off x="0" y="0"/>
            <a:ext cx="55781" cy="5143500"/>
          </a:xfrm>
          <a:prstGeom prst="rect">
            <a:avLst/>
          </a:prstGeom>
          <a:solidFill>
            <a:srgbClr val="68B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3"/>
          <p:cNvSpPr txBox="1"/>
          <p:nvPr/>
        </p:nvSpPr>
        <p:spPr>
          <a:xfrm>
            <a:off x="27891" y="354874"/>
            <a:ext cx="592783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DigitecAccess (2/4)</a:t>
            </a:r>
            <a:endParaRPr/>
          </a:p>
        </p:txBody>
      </p:sp>
      <p:sp>
        <p:nvSpPr>
          <p:cNvPr id="488" name="Google Shape;488;p23"/>
          <p:cNvSpPr txBox="1"/>
          <p:nvPr/>
        </p:nvSpPr>
        <p:spPr>
          <a:xfrm>
            <a:off x="0" y="172121"/>
            <a:ext cx="668391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 i="0" u="none" strike="noStrike" cap="none">
                <a:solidFill>
                  <a:srgbClr val="68BF00"/>
                </a:solidFill>
                <a:latin typeface="Quicksand"/>
                <a:ea typeface="Quicksand"/>
                <a:cs typeface="Quicksand"/>
                <a:sym typeface="Quicksand"/>
              </a:rPr>
              <a:t>Couverture fonctionnelle</a:t>
            </a:r>
            <a:endParaRPr sz="1050" b="0" i="0" u="none" strike="noStrike" cap="none">
              <a:solidFill>
                <a:srgbClr val="68BF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489" name="Google Shape;489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85162" y="263036"/>
            <a:ext cx="888575" cy="36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4"/>
          <p:cNvSpPr/>
          <p:nvPr/>
        </p:nvSpPr>
        <p:spPr>
          <a:xfrm>
            <a:off x="-8048" y="0"/>
            <a:ext cx="9152048" cy="1030497"/>
          </a:xfrm>
          <a:prstGeom prst="rect">
            <a:avLst/>
          </a:prstGeom>
          <a:gradFill>
            <a:gsLst>
              <a:gs pos="0">
                <a:srgbClr val="F4F9FF"/>
              </a:gs>
              <a:gs pos="49000">
                <a:srgbClr val="F4F9F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0738" y="1562536"/>
            <a:ext cx="4614476" cy="3677888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2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497" name="Google Shape;497;p24"/>
          <p:cNvSpPr txBox="1"/>
          <p:nvPr/>
        </p:nvSpPr>
        <p:spPr>
          <a:xfrm>
            <a:off x="4810403" y="934697"/>
            <a:ext cx="2367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498" name="Google Shape;498;p24"/>
          <p:cNvSpPr txBox="1"/>
          <p:nvPr/>
        </p:nvSpPr>
        <p:spPr>
          <a:xfrm>
            <a:off x="395536" y="1064823"/>
            <a:ext cx="806489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DigitecAccess informe également en continu le pharmacien </a:t>
            </a:r>
            <a:r>
              <a:rPr lang="fr-FR" sz="1400">
                <a:solidFill>
                  <a:srgbClr val="68BF00"/>
                </a:solidFill>
                <a:latin typeface="Arial"/>
                <a:ea typeface="Arial"/>
                <a:cs typeface="Arial"/>
                <a:sym typeface="Arial"/>
              </a:rPr>
              <a:t>sur le flux d’ordonnances. </a:t>
            </a:r>
            <a:endParaRPr/>
          </a:p>
        </p:txBody>
      </p:sp>
      <p:sp>
        <p:nvSpPr>
          <p:cNvPr id="499" name="Google Shape;499;p24"/>
          <p:cNvSpPr txBox="1"/>
          <p:nvPr/>
        </p:nvSpPr>
        <p:spPr>
          <a:xfrm>
            <a:off x="-283" y="354874"/>
            <a:ext cx="592783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DigitecAccess (3/4)</a:t>
            </a:r>
            <a:endParaRPr/>
          </a:p>
        </p:txBody>
      </p:sp>
      <p:sp>
        <p:nvSpPr>
          <p:cNvPr id="500" name="Google Shape;500;p24"/>
          <p:cNvSpPr txBox="1"/>
          <p:nvPr/>
        </p:nvSpPr>
        <p:spPr>
          <a:xfrm>
            <a:off x="-28174" y="147618"/>
            <a:ext cx="668391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 i="0" u="none" strike="noStrike" cap="none">
                <a:solidFill>
                  <a:srgbClr val="68BF00"/>
                </a:solidFill>
                <a:latin typeface="Quicksand"/>
                <a:ea typeface="Quicksand"/>
                <a:cs typeface="Quicksand"/>
                <a:sym typeface="Quicksand"/>
              </a:rPr>
              <a:t>Couverture fonctionnelle</a:t>
            </a:r>
            <a:endParaRPr sz="1050" b="0" i="0" u="none" strike="noStrike" cap="none">
              <a:solidFill>
                <a:srgbClr val="68BF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01" name="Google Shape;501;p24"/>
          <p:cNvSpPr/>
          <p:nvPr/>
        </p:nvSpPr>
        <p:spPr>
          <a:xfrm>
            <a:off x="-10703" y="0"/>
            <a:ext cx="55781" cy="5143500"/>
          </a:xfrm>
          <a:prstGeom prst="rect">
            <a:avLst/>
          </a:prstGeom>
          <a:solidFill>
            <a:srgbClr val="68B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5"/>
          <p:cNvSpPr/>
          <p:nvPr/>
        </p:nvSpPr>
        <p:spPr>
          <a:xfrm>
            <a:off x="-8048" y="4585"/>
            <a:ext cx="9152048" cy="1030497"/>
          </a:xfrm>
          <a:prstGeom prst="rect">
            <a:avLst/>
          </a:prstGeom>
          <a:gradFill>
            <a:gsLst>
              <a:gs pos="0">
                <a:srgbClr val="F4F9FF"/>
              </a:gs>
              <a:gs pos="49000">
                <a:srgbClr val="F4F9FF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6050" y="1635646"/>
            <a:ext cx="4491901" cy="358229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509" name="Google Shape;509;p25"/>
          <p:cNvSpPr txBox="1"/>
          <p:nvPr/>
        </p:nvSpPr>
        <p:spPr>
          <a:xfrm>
            <a:off x="4810403" y="934697"/>
            <a:ext cx="2367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10" name="Google Shape;510;p25"/>
          <p:cNvSpPr txBox="1"/>
          <p:nvPr/>
        </p:nvSpPr>
        <p:spPr>
          <a:xfrm>
            <a:off x="467544" y="1083708"/>
            <a:ext cx="82971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DigitecAccess alerte en continu le pharmacien sur les </a:t>
            </a:r>
            <a:r>
              <a:rPr lang="fr-FR" sz="1500">
                <a:solidFill>
                  <a:srgbClr val="68BF00"/>
                </a:solidFill>
                <a:latin typeface="Arial"/>
                <a:ea typeface="Arial"/>
                <a:cs typeface="Arial"/>
                <a:sym typeface="Arial"/>
              </a:rPr>
              <a:t>nouvelles commandes Click &amp; Collect.</a:t>
            </a:r>
            <a:endParaRPr/>
          </a:p>
        </p:txBody>
      </p:sp>
      <p:sp>
        <p:nvSpPr>
          <p:cNvPr id="511" name="Google Shape;511;p25"/>
          <p:cNvSpPr txBox="1"/>
          <p:nvPr/>
        </p:nvSpPr>
        <p:spPr>
          <a:xfrm>
            <a:off x="17421" y="354874"/>
            <a:ext cx="592783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DigitecAccess (4/4)</a:t>
            </a:r>
            <a:endParaRPr/>
          </a:p>
        </p:txBody>
      </p:sp>
      <p:sp>
        <p:nvSpPr>
          <p:cNvPr id="512" name="Google Shape;512;p25"/>
          <p:cNvSpPr txBox="1"/>
          <p:nvPr/>
        </p:nvSpPr>
        <p:spPr>
          <a:xfrm>
            <a:off x="-10470" y="172121"/>
            <a:ext cx="668391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 i="0" u="none" strike="noStrike" cap="none">
                <a:solidFill>
                  <a:srgbClr val="68BF00"/>
                </a:solidFill>
                <a:latin typeface="Quicksand"/>
                <a:ea typeface="Quicksand"/>
                <a:cs typeface="Quicksand"/>
                <a:sym typeface="Quicksand"/>
              </a:rPr>
              <a:t>Couverture fonctionnelle</a:t>
            </a:r>
            <a:endParaRPr sz="1050" b="0" i="0" u="none" strike="noStrike" cap="none">
              <a:solidFill>
                <a:srgbClr val="68BF0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13" name="Google Shape;513;p25"/>
          <p:cNvSpPr/>
          <p:nvPr/>
        </p:nvSpPr>
        <p:spPr>
          <a:xfrm>
            <a:off x="0" y="0"/>
            <a:ext cx="55781" cy="5143500"/>
          </a:xfrm>
          <a:prstGeom prst="rect">
            <a:avLst/>
          </a:prstGeom>
          <a:solidFill>
            <a:srgbClr val="68B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5425" y="292193"/>
            <a:ext cx="888575" cy="36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68BF0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Affichage à l'écran (16:9)</PresentationFormat>
  <Paragraphs>32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Quicksand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TELEPRO2</dc:creator>
  <cp:lastModifiedBy>Marina Germain</cp:lastModifiedBy>
  <cp:revision>1</cp:revision>
  <dcterms:created xsi:type="dcterms:W3CDTF">2018-06-15T11:58:12Z</dcterms:created>
  <dcterms:modified xsi:type="dcterms:W3CDTF">2024-01-17T13:29:32Z</dcterms:modified>
</cp:coreProperties>
</file>